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8229600" cx="14630400"/>
  <p:notesSz cx="8229600" cy="14630400"/>
  <p:embeddedFontLst>
    <p:embeddedFont>
      <p:font typeface="Noto Sans TC"/>
      <p:regular r:id="rId27"/>
      <p:bold r:id="rId28"/>
    </p:embeddedFont>
    <p:embeddedFont>
      <p:font typeface="Sor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COWDYD1m71KFBOUuO7pWAJj2k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otoSansTC-bold.fntdata"/><Relationship Id="rId27" Type="http://schemas.openxmlformats.org/officeDocument/2006/relationships/font" Target="fonts/NotoSansT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r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Sor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Maximiliano Sanchez</a:t>
            </a:r>
            <a:endParaRPr/>
          </a:p>
        </p:txBody>
      </p:sp>
      <p:sp>
        <p:nvSpPr>
          <p:cNvPr id="240" name="Google Shape;24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740a559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d3740a559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d3740a559c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b902200e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1b902200e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31b902200e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b7b5c12aa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1b7b5c12a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1b7b5c12a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b7b5c12a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1b7b5c12a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1b7b5c12a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07d2f8886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107d2f8886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3107d2f8886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07d2f888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107d2f888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3107d2f8886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07d2f888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107d2f888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3107d2f888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07d2f8886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107d2f8886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107d2f8886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20ed1b63b6d77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b20ed1b63b6d77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3b20ed1b63b6d77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20ed1b63b6d77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b20ed1b63b6d77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3b20ed1b63b6d773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 Parra</a:t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Joaquin Diaz</a:t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jp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5.jpg"/><Relationship Id="rId5" Type="http://schemas.openxmlformats.org/officeDocument/2006/relationships/image" Target="../media/image60.jp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Relationship Id="rId10" Type="http://schemas.openxmlformats.org/officeDocument/2006/relationships/image" Target="../media/image61.png"/><Relationship Id="rId9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30.png"/><Relationship Id="rId5" Type="http://schemas.openxmlformats.org/officeDocument/2006/relationships/image" Target="../media/image52.jpg"/><Relationship Id="rId6" Type="http://schemas.openxmlformats.org/officeDocument/2006/relationships/image" Target="../media/image5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Relationship Id="rId4" Type="http://schemas.openxmlformats.org/officeDocument/2006/relationships/image" Target="../media/image30.png"/><Relationship Id="rId5" Type="http://schemas.openxmlformats.org/officeDocument/2006/relationships/image" Target="../media/image55.jpg"/><Relationship Id="rId6" Type="http://schemas.openxmlformats.org/officeDocument/2006/relationships/image" Target="../media/image5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Relationship Id="rId4" Type="http://schemas.openxmlformats.org/officeDocument/2006/relationships/image" Target="../media/image60.jp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jpg"/><Relationship Id="rId4" Type="http://schemas.openxmlformats.org/officeDocument/2006/relationships/image" Target="../media/image56.jpg"/><Relationship Id="rId5" Type="http://schemas.openxmlformats.org/officeDocument/2006/relationships/image" Target="../media/image59.jp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700"/>
              <a:buFont typeface="Sora"/>
              <a:buNone/>
            </a:pPr>
            <a:r>
              <a:rPr b="0" i="0" lang="en-US" sz="67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Muta App: Proyecto APT  Fase </a:t>
            </a:r>
            <a:r>
              <a:rPr lang="en-US" sz="67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6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64037" y="5367790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Presentación del proyecto BioFit Advisor, desarrollado por el equipo de Ingeniería en Informática de la sede San Joaquín.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Modelo económico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281" y="2353542"/>
            <a:ext cx="7792500" cy="5106000"/>
          </a:xfrm>
          <a:prstGeom prst="roundRect">
            <a:avLst>
              <a:gd fmla="val 6371" name="adj"/>
            </a:avLst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9125" y="0"/>
            <a:ext cx="590007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12820425" y="7761350"/>
            <a:ext cx="1728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3740a559c_0_33"/>
          <p:cNvSpPr/>
          <p:nvPr/>
        </p:nvSpPr>
        <p:spPr>
          <a:xfrm>
            <a:off x="10523617" y="247631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d3740a559c_0_33"/>
          <p:cNvSpPr/>
          <p:nvPr/>
        </p:nvSpPr>
        <p:spPr>
          <a:xfrm>
            <a:off x="12820425" y="7761350"/>
            <a:ext cx="1728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d3740a559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375" y="2684899"/>
            <a:ext cx="2752000" cy="2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d3740a559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7569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/>
          <p:nvPr/>
        </p:nvSpPr>
        <p:spPr>
          <a:xfrm>
            <a:off x="6814132" y="232268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Innovacion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990850" y="1014133"/>
            <a:ext cx="8135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Toma de medidas antropométricas mediante escaneo corporal impulsado por IA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900" y="2859925"/>
            <a:ext cx="3160919" cy="47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6350" y="2563225"/>
            <a:ext cx="2411975" cy="52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6350" y="2563225"/>
            <a:ext cx="2411976" cy="2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11350" y="2391125"/>
            <a:ext cx="2781976" cy="55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>
            <a:off x="12869250" y="7806200"/>
            <a:ext cx="1767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11743650" y="5600200"/>
            <a:ext cx="958500" cy="17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Altura 1.74 cm</a:t>
            </a:r>
            <a:endParaRPr sz="900"/>
          </a:p>
        </p:txBody>
      </p:sp>
      <p:sp>
        <p:nvSpPr>
          <p:cNvPr id="273" name="Google Shape;273;p24"/>
          <p:cNvSpPr/>
          <p:nvPr/>
        </p:nvSpPr>
        <p:spPr>
          <a:xfrm>
            <a:off x="11753300" y="5779000"/>
            <a:ext cx="958500" cy="1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Peso: 84.05 kg</a:t>
            </a:r>
            <a:endParaRPr sz="900"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73824" y="4618275"/>
            <a:ext cx="581976" cy="62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902200ed_1_0"/>
          <p:cNvSpPr/>
          <p:nvPr/>
        </p:nvSpPr>
        <p:spPr>
          <a:xfrm>
            <a:off x="1304407" y="105318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Innovacion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1b902200ed_1_0"/>
          <p:cNvSpPr/>
          <p:nvPr/>
        </p:nvSpPr>
        <p:spPr>
          <a:xfrm>
            <a:off x="6057186" y="1202531"/>
            <a:ext cx="8002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1b902200ed_1_0"/>
          <p:cNvSpPr/>
          <p:nvPr/>
        </p:nvSpPr>
        <p:spPr>
          <a:xfrm>
            <a:off x="5341681" y="4358857"/>
            <a:ext cx="7987200" cy="4716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1b902200ed_1_0"/>
          <p:cNvSpPr/>
          <p:nvPr/>
        </p:nvSpPr>
        <p:spPr>
          <a:xfrm>
            <a:off x="5341681" y="5563294"/>
            <a:ext cx="7987200" cy="732600"/>
          </a:xfrm>
          <a:prstGeom prst="rect">
            <a:avLst/>
          </a:prstGeom>
          <a:solidFill>
            <a:srgbClr val="000000">
              <a:alpha val="3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1b902200ed_1_0"/>
          <p:cNvSpPr/>
          <p:nvPr/>
        </p:nvSpPr>
        <p:spPr>
          <a:xfrm>
            <a:off x="76950" y="745400"/>
            <a:ext cx="91107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Planes de entrenamiento personalizados impulsados por IA, diseñados para adaptarse a tus necesidades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1b902200ed_1_0"/>
          <p:cNvSpPr/>
          <p:nvPr/>
        </p:nvSpPr>
        <p:spPr>
          <a:xfrm>
            <a:off x="12869250" y="7806200"/>
            <a:ext cx="1767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1b902200ed_1_0"/>
          <p:cNvPicPr preferRelativeResize="0"/>
          <p:nvPr/>
        </p:nvPicPr>
        <p:blipFill rotWithShape="1">
          <a:blip r:embed="rId3">
            <a:alphaModFix/>
          </a:blip>
          <a:srcRect b="0" l="30358" r="31376" t="0"/>
          <a:stretch/>
        </p:blipFill>
        <p:spPr>
          <a:xfrm>
            <a:off x="9187702" y="0"/>
            <a:ext cx="548639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1b902200e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937" y="2617153"/>
            <a:ext cx="2312928" cy="517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1b902200e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823" y="2617144"/>
            <a:ext cx="2312928" cy="517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1b902200e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1777" y="2455075"/>
            <a:ext cx="2811247" cy="549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1b902200e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663" y="2455074"/>
            <a:ext cx="2811247" cy="549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1b902200ed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0838" y="4687825"/>
            <a:ext cx="615026" cy="6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b7b5c12aa_1_9"/>
          <p:cNvSpPr/>
          <p:nvPr/>
        </p:nvSpPr>
        <p:spPr>
          <a:xfrm>
            <a:off x="1388550" y="352200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Tecnologías </a:t>
            </a: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 la aplicación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1b7b5c12aa_1_9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31b7b5c12a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113" y="1387300"/>
            <a:ext cx="1236152" cy="991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g31b7b5c12aa_1_9"/>
          <p:cNvGrpSpPr/>
          <p:nvPr/>
        </p:nvGrpSpPr>
        <p:grpSpPr>
          <a:xfrm>
            <a:off x="10509263" y="1373600"/>
            <a:ext cx="890700" cy="1018500"/>
            <a:chOff x="5211825" y="1178200"/>
            <a:chExt cx="890700" cy="1018500"/>
          </a:xfrm>
        </p:grpSpPr>
        <p:pic>
          <p:nvPicPr>
            <p:cNvPr id="301" name="Google Shape;301;g31b7b5c12aa_1_9"/>
            <p:cNvPicPr preferRelativeResize="0"/>
            <p:nvPr/>
          </p:nvPicPr>
          <p:blipFill rotWithShape="1">
            <a:blip r:embed="rId4">
              <a:alphaModFix/>
            </a:blip>
            <a:srcRect b="11211" l="13608" r="16245" t="13842"/>
            <a:stretch/>
          </p:blipFill>
          <p:spPr>
            <a:xfrm>
              <a:off x="5308275" y="1178200"/>
              <a:ext cx="697800" cy="74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g31b7b5c12aa_1_9"/>
            <p:cNvSpPr txBox="1"/>
            <p:nvPr/>
          </p:nvSpPr>
          <p:spPr>
            <a:xfrm>
              <a:off x="5211825" y="1923700"/>
              <a:ext cx="8907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Expo</a:t>
              </a:r>
              <a:endParaRPr b="1" sz="1900">
                <a:solidFill>
                  <a:schemeClr val="lt1"/>
                </a:solidFill>
              </a:endParaRPr>
            </a:p>
          </p:txBody>
        </p:sp>
      </p:grpSp>
      <p:sp>
        <p:nvSpPr>
          <p:cNvPr id="303" name="Google Shape;303;g31b7b5c12aa_1_9"/>
          <p:cNvSpPr txBox="1"/>
          <p:nvPr/>
        </p:nvSpPr>
        <p:spPr>
          <a:xfrm>
            <a:off x="10336475" y="3009800"/>
            <a:ext cx="1236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Expo CLI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04" name="Google Shape;304;g31b7b5c12aa_1_9"/>
          <p:cNvSpPr txBox="1"/>
          <p:nvPr/>
        </p:nvSpPr>
        <p:spPr>
          <a:xfrm>
            <a:off x="854275" y="4109275"/>
            <a:ext cx="1236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Expo GO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05" name="Google Shape;305;g31b7b5c12aa_1_9"/>
          <p:cNvSpPr txBox="1"/>
          <p:nvPr/>
        </p:nvSpPr>
        <p:spPr>
          <a:xfrm>
            <a:off x="11399975" y="5859313"/>
            <a:ext cx="2229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Expo EAS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(Expo Application Services)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306" name="Google Shape;306;g31b7b5c12aa_1_9"/>
          <p:cNvGrpSpPr/>
          <p:nvPr/>
        </p:nvGrpSpPr>
        <p:grpSpPr>
          <a:xfrm>
            <a:off x="4028925" y="1413075"/>
            <a:ext cx="979800" cy="939550"/>
            <a:chOff x="5853725" y="1465575"/>
            <a:chExt cx="979800" cy="939550"/>
          </a:xfrm>
        </p:grpSpPr>
        <p:pic>
          <p:nvPicPr>
            <p:cNvPr id="307" name="Google Shape;307;g31b7b5c12aa_1_9"/>
            <p:cNvPicPr preferRelativeResize="0"/>
            <p:nvPr/>
          </p:nvPicPr>
          <p:blipFill rotWithShape="1">
            <a:blip r:embed="rId5">
              <a:alphaModFix/>
            </a:blip>
            <a:srcRect b="4654" l="0" r="0" t="5133"/>
            <a:stretch/>
          </p:blipFill>
          <p:spPr>
            <a:xfrm>
              <a:off x="5928750" y="1465575"/>
              <a:ext cx="829750" cy="74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g31b7b5c12aa_1_9"/>
            <p:cNvSpPr txBox="1"/>
            <p:nvPr/>
          </p:nvSpPr>
          <p:spPr>
            <a:xfrm>
              <a:off x="5853725" y="2235325"/>
              <a:ext cx="9798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61DAFB"/>
                  </a:solidFill>
                </a:rPr>
                <a:t>NativeWind</a:t>
              </a:r>
              <a:endParaRPr sz="1200">
                <a:solidFill>
                  <a:srgbClr val="61DAFB"/>
                </a:solidFill>
              </a:endParaRPr>
            </a:p>
          </p:txBody>
        </p:sp>
      </p:grpSp>
      <p:sp>
        <p:nvSpPr>
          <p:cNvPr id="309" name="Google Shape;309;g31b7b5c12aa_1_9"/>
          <p:cNvSpPr txBox="1"/>
          <p:nvPr/>
        </p:nvSpPr>
        <p:spPr>
          <a:xfrm>
            <a:off x="11696817" y="4476125"/>
            <a:ext cx="163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Expo Doctor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310" name="Google Shape;310;g31b7b5c12aa_1_9"/>
          <p:cNvSpPr txBox="1"/>
          <p:nvPr/>
        </p:nvSpPr>
        <p:spPr>
          <a:xfrm>
            <a:off x="7530550" y="5296788"/>
            <a:ext cx="3240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Deploy Preview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(Android - APK / iOS - IPA + App Externa)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11" name="Google Shape;311;g31b7b5c12aa_1_9"/>
          <p:cNvSpPr txBox="1"/>
          <p:nvPr/>
        </p:nvSpPr>
        <p:spPr>
          <a:xfrm>
            <a:off x="7958050" y="6311063"/>
            <a:ext cx="2385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Deploy Production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(Android - AAB / iOS - IPA)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312" name="Google Shape;312;g31b7b5c12aa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8947" y="7187575"/>
            <a:ext cx="1263780" cy="50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g31b7b5c12aa_1_9"/>
          <p:cNvGrpSpPr/>
          <p:nvPr/>
        </p:nvGrpSpPr>
        <p:grpSpPr>
          <a:xfrm>
            <a:off x="4903888" y="6889925"/>
            <a:ext cx="1893900" cy="932650"/>
            <a:chOff x="2889188" y="6822075"/>
            <a:chExt cx="1893900" cy="932650"/>
          </a:xfrm>
        </p:grpSpPr>
        <p:pic>
          <p:nvPicPr>
            <p:cNvPr id="314" name="Google Shape;314;g31b7b5c12aa_1_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06313" y="6822075"/>
              <a:ext cx="659650" cy="65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g31b7b5c12aa_1_9"/>
            <p:cNvSpPr txBox="1"/>
            <p:nvPr/>
          </p:nvSpPr>
          <p:spPr>
            <a:xfrm>
              <a:off x="2889188" y="7481725"/>
              <a:ext cx="18939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</a:rPr>
                <a:t>App Store Connect</a:t>
              </a:r>
              <a:endParaRPr b="1" sz="700">
                <a:solidFill>
                  <a:schemeClr val="lt1"/>
                </a:solidFill>
              </a:endParaRPr>
            </a:p>
          </p:txBody>
        </p:sp>
      </p:grpSp>
      <p:grpSp>
        <p:nvGrpSpPr>
          <p:cNvPr id="316" name="Google Shape;316;g31b7b5c12aa_1_9"/>
          <p:cNvGrpSpPr/>
          <p:nvPr/>
        </p:nvGrpSpPr>
        <p:grpSpPr>
          <a:xfrm>
            <a:off x="4840425" y="5362988"/>
            <a:ext cx="2020838" cy="853800"/>
            <a:chOff x="2825725" y="5195000"/>
            <a:chExt cx="2020838" cy="853800"/>
          </a:xfrm>
        </p:grpSpPr>
        <p:pic>
          <p:nvPicPr>
            <p:cNvPr id="317" name="Google Shape;317;g31b7b5c12aa_1_9"/>
            <p:cNvPicPr preferRelativeResize="0"/>
            <p:nvPr/>
          </p:nvPicPr>
          <p:blipFill rotWithShape="1">
            <a:blip r:embed="rId8">
              <a:alphaModFix/>
            </a:blip>
            <a:srcRect b="28900" l="0" r="86377" t="25928"/>
            <a:stretch/>
          </p:blipFill>
          <p:spPr>
            <a:xfrm>
              <a:off x="3596200" y="5195000"/>
              <a:ext cx="479877" cy="509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31b7b5c12aa_1_9"/>
            <p:cNvPicPr preferRelativeResize="0"/>
            <p:nvPr/>
          </p:nvPicPr>
          <p:blipFill rotWithShape="1">
            <a:blip r:embed="rId8">
              <a:alphaModFix/>
            </a:blip>
            <a:srcRect b="28900" l="15023" r="0" t="25928"/>
            <a:stretch/>
          </p:blipFill>
          <p:spPr>
            <a:xfrm>
              <a:off x="2825725" y="5704700"/>
              <a:ext cx="2020838" cy="344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g31b7b5c12aa_1_9"/>
          <p:cNvGrpSpPr/>
          <p:nvPr/>
        </p:nvGrpSpPr>
        <p:grpSpPr>
          <a:xfrm>
            <a:off x="2348964" y="5294343"/>
            <a:ext cx="1263740" cy="991125"/>
            <a:chOff x="484125" y="3028200"/>
            <a:chExt cx="1510927" cy="1270673"/>
          </a:xfrm>
        </p:grpSpPr>
        <p:pic>
          <p:nvPicPr>
            <p:cNvPr id="320" name="Google Shape;320;g31b7b5c12aa_1_9"/>
            <p:cNvPicPr preferRelativeResize="0"/>
            <p:nvPr/>
          </p:nvPicPr>
          <p:blipFill rotWithShape="1">
            <a:blip r:embed="rId9">
              <a:alphaModFix/>
            </a:blip>
            <a:srcRect b="38605" l="12999" r="11987" t="14610"/>
            <a:stretch/>
          </p:blipFill>
          <p:spPr>
            <a:xfrm>
              <a:off x="484125" y="3028200"/>
              <a:ext cx="1510927" cy="88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g31b7b5c12aa_1_9"/>
            <p:cNvPicPr preferRelativeResize="0"/>
            <p:nvPr/>
          </p:nvPicPr>
          <p:blipFill rotWithShape="1">
            <a:blip r:embed="rId10">
              <a:alphaModFix/>
            </a:blip>
            <a:srcRect b="15231" l="13446" r="12997" t="64309"/>
            <a:stretch/>
          </p:blipFill>
          <p:spPr>
            <a:xfrm>
              <a:off x="498783" y="3912272"/>
              <a:ext cx="1481595" cy="3866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2" name="Google Shape;322;g31b7b5c12aa_1_9"/>
          <p:cNvCxnSpPr>
            <a:stCxn id="302" idx="2"/>
            <a:endCxn id="303" idx="0"/>
          </p:cNvCxnSpPr>
          <p:nvPr/>
        </p:nvCxnSpPr>
        <p:spPr>
          <a:xfrm>
            <a:off x="10954613" y="2392100"/>
            <a:ext cx="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g31b7b5c12aa_1_9"/>
          <p:cNvCxnSpPr>
            <a:stCxn id="303" idx="2"/>
            <a:endCxn id="304" idx="3"/>
          </p:cNvCxnSpPr>
          <p:nvPr/>
        </p:nvCxnSpPr>
        <p:spPr>
          <a:xfrm flipH="1">
            <a:off x="2090525" y="3282800"/>
            <a:ext cx="8864100" cy="96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31b7b5c12aa_1_9"/>
          <p:cNvCxnSpPr>
            <a:stCxn id="303" idx="2"/>
            <a:endCxn id="309" idx="0"/>
          </p:cNvCxnSpPr>
          <p:nvPr/>
        </p:nvCxnSpPr>
        <p:spPr>
          <a:xfrm>
            <a:off x="10954625" y="3282800"/>
            <a:ext cx="1560000" cy="119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g31b7b5c12aa_1_9"/>
          <p:cNvCxnSpPr>
            <a:stCxn id="309" idx="2"/>
            <a:endCxn id="305" idx="0"/>
          </p:cNvCxnSpPr>
          <p:nvPr/>
        </p:nvCxnSpPr>
        <p:spPr>
          <a:xfrm>
            <a:off x="12514617" y="4749125"/>
            <a:ext cx="0" cy="111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31b7b5c12aa_1_9"/>
          <p:cNvCxnSpPr>
            <a:stCxn id="305" idx="1"/>
          </p:cNvCxnSpPr>
          <p:nvPr/>
        </p:nvCxnSpPr>
        <p:spPr>
          <a:xfrm rot="10800000">
            <a:off x="10592675" y="5771413"/>
            <a:ext cx="807300" cy="312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g31b7b5c12aa_1_9"/>
          <p:cNvCxnSpPr>
            <a:stCxn id="305" idx="1"/>
            <a:endCxn id="311" idx="3"/>
          </p:cNvCxnSpPr>
          <p:nvPr/>
        </p:nvCxnSpPr>
        <p:spPr>
          <a:xfrm flipH="1">
            <a:off x="10343075" y="6083413"/>
            <a:ext cx="1056900" cy="482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g31b7b5c12aa_1_9"/>
          <p:cNvCxnSpPr>
            <a:stCxn id="311" idx="1"/>
            <a:endCxn id="318" idx="3"/>
          </p:cNvCxnSpPr>
          <p:nvPr/>
        </p:nvCxnSpPr>
        <p:spPr>
          <a:xfrm rot="10800000">
            <a:off x="6861250" y="6044813"/>
            <a:ext cx="1096800" cy="521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g31b7b5c12aa_1_9"/>
          <p:cNvCxnSpPr>
            <a:stCxn id="311" idx="1"/>
          </p:cNvCxnSpPr>
          <p:nvPr/>
        </p:nvCxnSpPr>
        <p:spPr>
          <a:xfrm flipH="1">
            <a:off x="6804850" y="6565913"/>
            <a:ext cx="1153200" cy="773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g31b7b5c12aa_1_9"/>
          <p:cNvCxnSpPr/>
          <p:nvPr/>
        </p:nvCxnSpPr>
        <p:spPr>
          <a:xfrm rot="10800000">
            <a:off x="3669475" y="5890075"/>
            <a:ext cx="1202100" cy="25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31b7b5c12aa_1_9"/>
          <p:cNvCxnSpPr>
            <a:endCxn id="312" idx="3"/>
          </p:cNvCxnSpPr>
          <p:nvPr/>
        </p:nvCxnSpPr>
        <p:spPr>
          <a:xfrm rot="10800000">
            <a:off x="3612727" y="7442425"/>
            <a:ext cx="1553100" cy="27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g31b7b5c12aa_1_9"/>
          <p:cNvCxnSpPr>
            <a:stCxn id="304" idx="2"/>
            <a:endCxn id="320" idx="1"/>
          </p:cNvCxnSpPr>
          <p:nvPr/>
        </p:nvCxnSpPr>
        <p:spPr>
          <a:xfrm>
            <a:off x="1472425" y="4382275"/>
            <a:ext cx="876600" cy="125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31b7b5c12aa_1_9"/>
          <p:cNvCxnSpPr>
            <a:stCxn id="304" idx="2"/>
            <a:endCxn id="312" idx="1"/>
          </p:cNvCxnSpPr>
          <p:nvPr/>
        </p:nvCxnSpPr>
        <p:spPr>
          <a:xfrm>
            <a:off x="1472425" y="4382275"/>
            <a:ext cx="876600" cy="306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7b5c12aa_1_0"/>
          <p:cNvSpPr/>
          <p:nvPr/>
        </p:nvSpPr>
        <p:spPr>
          <a:xfrm>
            <a:off x="3051100" y="368125"/>
            <a:ext cx="4466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Estado de aplicación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1b7b5c12aa_1_0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1b7b5c12aa_1_0"/>
          <p:cNvPicPr preferRelativeResize="0"/>
          <p:nvPr/>
        </p:nvPicPr>
        <p:blipFill rotWithShape="1">
          <a:blip r:embed="rId3">
            <a:alphaModFix/>
          </a:blip>
          <a:srcRect b="0" l="0" r="26291" t="0"/>
          <a:stretch/>
        </p:blipFill>
        <p:spPr>
          <a:xfrm>
            <a:off x="7706338" y="999163"/>
            <a:ext cx="6162000" cy="3516600"/>
          </a:xfrm>
          <a:prstGeom prst="roundRect">
            <a:avLst>
              <a:gd fmla="val 3383" name="adj"/>
            </a:avLst>
          </a:prstGeom>
          <a:noFill/>
          <a:ln>
            <a:noFill/>
          </a:ln>
        </p:spPr>
      </p:pic>
      <p:pic>
        <p:nvPicPr>
          <p:cNvPr id="342" name="Google Shape;342;g31b7b5c12a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00" y="4628725"/>
            <a:ext cx="6162000" cy="3496200"/>
          </a:xfrm>
          <a:prstGeom prst="roundRect">
            <a:avLst>
              <a:gd fmla="val 2365" name="adj"/>
            </a:avLst>
          </a:prstGeom>
          <a:noFill/>
          <a:ln>
            <a:noFill/>
          </a:ln>
        </p:spPr>
      </p:pic>
      <p:pic>
        <p:nvPicPr>
          <p:cNvPr id="343" name="Google Shape;343;g31b7b5c12a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110" y="4637113"/>
            <a:ext cx="6136500" cy="3479400"/>
          </a:xfrm>
          <a:prstGeom prst="roundRect">
            <a:avLst>
              <a:gd fmla="val 3194" name="adj"/>
            </a:avLst>
          </a:prstGeom>
          <a:noFill/>
          <a:ln>
            <a:noFill/>
          </a:ln>
        </p:spPr>
      </p:pic>
      <p:pic>
        <p:nvPicPr>
          <p:cNvPr id="344" name="Google Shape;344;g31b7b5c12aa_1_0"/>
          <p:cNvPicPr preferRelativeResize="0"/>
          <p:nvPr/>
        </p:nvPicPr>
        <p:blipFill rotWithShape="1">
          <a:blip r:embed="rId6">
            <a:alphaModFix/>
          </a:blip>
          <a:srcRect b="28900" l="0" r="0" t="25928"/>
          <a:stretch/>
        </p:blipFill>
        <p:spPr>
          <a:xfrm>
            <a:off x="7975350" y="368125"/>
            <a:ext cx="3522724" cy="5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1b7b5c12aa_1_0"/>
          <p:cNvPicPr preferRelativeResize="0"/>
          <p:nvPr/>
        </p:nvPicPr>
        <p:blipFill rotWithShape="1">
          <a:blip r:embed="rId7">
            <a:alphaModFix/>
          </a:blip>
          <a:srcRect b="0" l="0" r="0" t="9494"/>
          <a:stretch/>
        </p:blipFill>
        <p:spPr>
          <a:xfrm>
            <a:off x="1503383" y="1005175"/>
            <a:ext cx="5865643" cy="34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107d2f888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6400"/>
            <a:ext cx="14630401" cy="658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107d2f8886_0_3"/>
          <p:cNvSpPr/>
          <p:nvPr/>
        </p:nvSpPr>
        <p:spPr>
          <a:xfrm>
            <a:off x="1388550" y="61932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3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Descargar aplicación MutaApp (Android)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3107d2f8886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2525" y="2047100"/>
            <a:ext cx="2662200" cy="2667300"/>
          </a:xfrm>
          <a:prstGeom prst="roundRect">
            <a:avLst>
              <a:gd fmla="val 9317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/>
          <p:nvPr/>
        </p:nvSpPr>
        <p:spPr>
          <a:xfrm>
            <a:off x="1388550" y="409700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Registrarse 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75" y="1344075"/>
            <a:ext cx="3068700" cy="6650100"/>
          </a:xfrm>
          <a:prstGeom prst="roundRect">
            <a:avLst>
              <a:gd fmla="val 5973" name="adj"/>
            </a:avLst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25" y="1136225"/>
            <a:ext cx="3451800" cy="70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/>
          <p:nvPr/>
        </p:nvSpPr>
        <p:spPr>
          <a:xfrm>
            <a:off x="1496375" y="4956250"/>
            <a:ext cx="1452900" cy="43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538" y="1385625"/>
            <a:ext cx="3165300" cy="6650100"/>
          </a:xfrm>
          <a:prstGeom prst="roundRect">
            <a:avLst>
              <a:gd fmla="val 9163" name="adj"/>
            </a:avLst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99863" y="1344075"/>
            <a:ext cx="3165300" cy="6733200"/>
          </a:xfrm>
          <a:prstGeom prst="roundRect">
            <a:avLst>
              <a:gd fmla="val 9922" name="adj"/>
            </a:avLst>
          </a:prstGeom>
          <a:noFill/>
          <a:ln>
            <a:noFill/>
          </a:ln>
        </p:spPr>
      </p:pic>
      <p:pic>
        <p:nvPicPr>
          <p:cNvPr id="366" name="Google Shape;3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300" y="1177775"/>
            <a:ext cx="3451800" cy="7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6300" y="1177775"/>
            <a:ext cx="3512425" cy="7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07d2f8886_0_23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Registrarse 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107d2f8886_0_2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3107d2f888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00" y="1703813"/>
            <a:ext cx="2767200" cy="599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6" name="Google Shape;376;g3107d2f888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24" y="1612400"/>
            <a:ext cx="3261750" cy="617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107d2f8886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600" y="1688000"/>
            <a:ext cx="2767200" cy="5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107d2f888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324" y="1520900"/>
            <a:ext cx="3261750" cy="617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07d2f8886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9925" y="1535000"/>
            <a:ext cx="2767200" cy="59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107d2f888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650" y="1274575"/>
            <a:ext cx="3261750" cy="63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07d2f8886_0_29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Generación Plan </a:t>
            </a: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107d2f8886_0_29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3107d2f888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075" y="1976625"/>
            <a:ext cx="2683576" cy="58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107d2f8886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325" y="1976629"/>
            <a:ext cx="2683576" cy="581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107d2f8886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987" y="1794513"/>
            <a:ext cx="3261750" cy="617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107d2f8886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1237" y="1794525"/>
            <a:ext cx="3261750" cy="61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7544">
            <a:off x="9053367" y="-138716"/>
            <a:ext cx="5859578" cy="8566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64037" y="1715453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Descripción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64037" y="3628787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Muta App es una aplicación móvil impulsada con IA la cual busca generar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programas de entrenamiento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y sugerencias de nutrición personalizadas.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64025" y="5040513"/>
            <a:ext cx="7518000" cy="2390100"/>
          </a:xfrm>
          <a:prstGeom prst="roundRect">
            <a:avLst>
              <a:gd fmla="val 203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110903" y="522638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Objetivo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110903" y="5760257"/>
            <a:ext cx="69222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Buscamos rediseñar la forma en que las personas se orientan en el ejercicio y nutrición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sin importar si su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motivación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es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 estética o cuidado de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0" name="Google Shape;70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1" name="Google Shape;71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 rot="-18147">
            <a:off x="10721161" y="2577688"/>
            <a:ext cx="2614236" cy="2648736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66584">
            <a:off x="11023767" y="3201661"/>
            <a:ext cx="2009168" cy="1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07d2f8886_0_35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Login</a:t>
            </a: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 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107d2f8886_0_35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3107d2f888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063" y="1685925"/>
            <a:ext cx="2817725" cy="61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107d2f888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050" y="1503850"/>
            <a:ext cx="3261750" cy="632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20ed1b63b6d773_10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Segunda </a:t>
            </a: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Versión de </a:t>
            </a: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Dashboard y Ejerc</a:t>
            </a: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icios </a:t>
            </a: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b20ed1b63b6d773_10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g3b20ed1b63b6d77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000" y="1552400"/>
            <a:ext cx="2941200" cy="637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9" name="Google Shape;409;g3b20ed1b63b6d77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5508" y="1552438"/>
            <a:ext cx="2941200" cy="637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10" name="Google Shape;410;g3b20ed1b63b6d77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742" y="1425613"/>
            <a:ext cx="3261726" cy="66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b20ed1b63b6d77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5225" y="1425625"/>
            <a:ext cx="3261750" cy="64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20ed1b63b6d773_22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Mi Calendario</a:t>
            </a: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b20ed1b63b6d773_22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3b20ed1b63b6d77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89" y="1870099"/>
            <a:ext cx="2794460" cy="605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b20ed1b63b6d77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712" y="1711301"/>
            <a:ext cx="2794449" cy="60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b20ed1b63b6d773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3647" y="1711297"/>
            <a:ext cx="2794449" cy="605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b20ed1b63b6d773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0450" y="1659975"/>
            <a:ext cx="3261750" cy="6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b20ed1b63b6d773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7058" y="1501163"/>
            <a:ext cx="3261750" cy="6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b20ed1b63b6d773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0002" y="1501150"/>
            <a:ext cx="3261750" cy="64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54962" y="454618"/>
            <a:ext cx="7512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Relevancia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54962" y="1368395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Aborda la falta de acceso a planes de salud personalizados y económicos.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54962" y="243336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Impacto Esperado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754950" y="3065954"/>
            <a:ext cx="61500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 de la calidad de vida.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Proponer una alternativa tecnológica.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Innovar con tecnología de escaneo corporal y aplicación de IA.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un servicio nuevo que actualice el rubro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del fitness y salud nutricional.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Entregar una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guía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real ,entendible y aplicable a usuarios sin experiencia  de la mano de informacion fidedigna y validada por profesionales.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430004" y="243336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Ámbito de Impacto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430000" y="3065953"/>
            <a:ext cx="6150000" cy="3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Usuarios interesados en mejorar su estado físico y salud general.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Centros deportivos.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Población económicamente vulnerable marginada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este tipo de servicios.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Instituciones con plan de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inserción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deportiva para tratamiento de menores en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situación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droga o abandono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2854050" y="7791025"/>
            <a:ext cx="16683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69858" y="604838"/>
            <a:ext cx="7604284" cy="137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300"/>
              <a:buFont typeface="Sora"/>
              <a:buNone/>
            </a:pPr>
            <a:r>
              <a:rPr b="0" i="0" lang="en-US" sz="43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Competencias y Perfil de Egreso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69858" y="3156109"/>
            <a:ext cx="494824" cy="4948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947380" y="3238500"/>
            <a:ext cx="139660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484590" y="3156109"/>
            <a:ext cx="51896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soluciones de software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484590" y="3631644"/>
            <a:ext cx="6889552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 de técnicas que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sistematizan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el proceso de desarrollo y mantenimiento.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69858" y="4802624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914400" y="4885015"/>
            <a:ext cx="2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484590" y="4802624"/>
            <a:ext cx="4887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Gestión de proyectos informáticos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84590" y="5278160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Ofrecimiento de alternativas para la toma de decisiones informadas</a:t>
            </a:r>
            <a:endParaRPr b="0" i="0" sz="17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Aplicacion de gestion de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proyectos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en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metodologías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ágiles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69858" y="6449139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914876" y="6531531"/>
            <a:ext cx="20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484590" y="6449139"/>
            <a:ext cx="49215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Construcción de modelos de datos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484590" y="6924675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Soporte a requerimientos organizacionales mediante un diseño escalable.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857726" y="675203"/>
            <a:ext cx="7292816" cy="765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00"/>
              <a:buFont typeface="Sora"/>
              <a:buNone/>
            </a:pPr>
            <a:r>
              <a:rPr b="0" i="0" lang="en-US" sz="48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Intereses Profesionales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57726" y="1808559"/>
            <a:ext cx="7428548" cy="783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está interesado en la tecnología aplicada al bienestar y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26" y="2868097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857726" y="3725704"/>
            <a:ext cx="5204103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software innovador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857726" y="4255651"/>
            <a:ext cx="7428548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tecnologías emergentes como la inteligencia artificial.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Generar un modelo de negocios  escalable y un software  que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mejorará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con el tiempo 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descr="preencoded.png"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726" y="5576741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857726" y="6434348"/>
            <a:ext cx="557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Ser pioneros en la integración de tecnologías en áreas no exploradas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857726" y="7214427"/>
            <a:ext cx="742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Roles y Responsabilidades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6350437" y="2870002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se divide en roles específicos para el desarrollo del proyecto.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6350437" y="3937754"/>
            <a:ext cx="7415927" cy="3335179"/>
          </a:xfrm>
          <a:prstGeom prst="roundRect">
            <a:avLst>
              <a:gd fmla="val 1110" name="adj"/>
            </a:avLst>
          </a:prstGeom>
          <a:noFill/>
          <a:ln cap="flat" cmpd="sng" w="15225">
            <a:solidFill>
              <a:srgbClr val="FFFFFF">
                <a:alpha val="2313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6365677" y="3952994"/>
            <a:ext cx="7385447" cy="110156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6612493" y="410872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Product Owner 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 Master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10309027" y="410872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Cliente de Rubro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Maximiliano Sánchez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6365677" y="5054560"/>
            <a:ext cx="7385447" cy="110156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6612493" y="521029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Desarrollo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10309027" y="5210294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6365677" y="6156127"/>
            <a:ext cx="7385447" cy="110156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6612493" y="631186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QA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623888" y="490895"/>
            <a:ext cx="5668328" cy="5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Factibilidad del Proyecto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23888" y="1404342"/>
            <a:ext cx="13382625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se desarrollará en 6 meses, dividido en sprints de 2 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879872" y="1889998"/>
            <a:ext cx="22860" cy="5848707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069003" y="2279571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90741" y="2090499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834688" y="2157293"/>
            <a:ext cx="113109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871782" y="2068235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Metodología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871782" y="2453759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Hibrida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: proceso ágil que facilita la adaptación a cambios y asegura entregas continuas.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069003" y="3484959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690741" y="3295888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08018" y="3362682"/>
            <a:ext cx="16656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871782" y="3273623"/>
            <a:ext cx="2522458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Materiales Necesarios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871782" y="3659148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Software de desarrollo (IDE), dispositivos para pruebas, plataformas de almacenamiento en la nube.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069003" y="4690348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690741" y="4501277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808375" y="4568071"/>
            <a:ext cx="16573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871782" y="4479012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Factores Externos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871782" y="4864537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Facilitadores: acceso a herramientas avanzadas, bibliotecas de código abierto, recursos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069003" y="5895737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690741" y="5706666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804089" y="5773460"/>
            <a:ext cx="17430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871782" y="5684401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Dificultades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871782" y="6069925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Integración de IA en tiempo real, coordinación del equipo.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escaneo corporal en cuerpos humanos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69003" y="7101126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90741" y="6912054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807065" y="6978848"/>
            <a:ext cx="168473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871782" y="6889790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Soluciones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871782" y="7275314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pruebas continuas, feedback temprano de usuarios, y herramientas de gestión de proyectos.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2867950" y="7795700"/>
            <a:ext cx="16848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6057186" y="448389"/>
            <a:ext cx="4760357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Objetivos del Proyecto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sugerencias de nutrición personalizadas.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057186" y="1907858"/>
            <a:ext cx="8002429" cy="5876925"/>
          </a:xfrm>
          <a:prstGeom prst="roundRect">
            <a:avLst>
              <a:gd fmla="val 416" name="adj"/>
            </a:avLst>
          </a:prstGeom>
          <a:noFill/>
          <a:ln cap="flat" cmpd="sng" w="9525">
            <a:solidFill>
              <a:srgbClr val="FFFFFF">
                <a:alpha val="2313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064806" y="1915478"/>
            <a:ext cx="7987189" cy="99369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227802" y="2020848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General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10225207" y="2020848"/>
            <a:ext cx="3663791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sugerencias de nutrición personalizadas.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064806" y="2909173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227802" y="3014543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25207" y="3014543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Diseñar un sistema de escaneo corporal para calcular datos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64806" y="3641884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6227802" y="3747254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0225200" y="3747250"/>
            <a:ext cx="3826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un modelo de inteligencia artificial que personalice rutinas y sugerencias nutricionales.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227802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225207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interfaz de usuario intuitiva.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064806" y="4846320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6227802" y="4951690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10225207" y="4951690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Establecer un sistema de suscripciones para la autosustentabilidad.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6227802" y="5684401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0225207" y="5684401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Crear herramientas de seguimiento y monitoreo del progreso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6064806" y="6311741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6227802" y="641711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6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225207" y="641711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Integrar opciones de personalización adicional para mejorar la experiencia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6064806" y="7044452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6227802" y="714982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7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0225207" y="714982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actualizaciones periódicas para mantener la relevancia de la aplicación.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572095" y="368975"/>
            <a:ext cx="5146477" cy="419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600"/>
              <a:buFont typeface="Sora"/>
              <a:buNone/>
            </a:pPr>
            <a:r>
              <a:rPr b="0" i="0" lang="en-US" sz="2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Metodología y Plan de Trabajo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utilizará la metodología ágil Scrum para el desarrollo del proyecto.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5" y="142220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1444228" y="1556385"/>
            <a:ext cx="1986320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Planificación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Definición de tareas y objetivos.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95" y="249566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1444228" y="2629853"/>
            <a:ext cx="2859167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Iterativo e Incremental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444228" y="2920008"/>
            <a:ext cx="126141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funcionalidades en ciclos cortos.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9" name="Google Shape;21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95" y="3569137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1444228" y="3703320"/>
            <a:ext cx="2983944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Revisión y Retrospectiva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y ajuste de procesos.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2" name="Google Shape;2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095" y="4642604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Testing Continuo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constantes para asegurar calidad.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5" name="Google Shape;2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095" y="571607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/>
          <p:nvPr/>
        </p:nvSpPr>
        <p:spPr>
          <a:xfrm>
            <a:off x="1444228" y="5850255"/>
            <a:ext cx="2545675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 y Despliegue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Despliegue inicial en un entorno de prueba.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8" name="Google Shape;22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095" y="678953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1444228" y="6923723"/>
            <a:ext cx="288762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Monitorización y Mejora Continua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Ajustes basados en datos y feedback de usuarios.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2820425" y="7761350"/>
            <a:ext cx="1728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0c7f6e36-17d8-486e-9de3-b429d1846533" id="232" name="Google Shape;232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7762" y="2147050"/>
            <a:ext cx="5307300" cy="4536600"/>
          </a:xfrm>
          <a:prstGeom prst="roundRect">
            <a:avLst>
              <a:gd fmla="val 4101" name="adj"/>
            </a:avLst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6327752" y="1622900"/>
            <a:ext cx="5987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plan de trabajo incluye las actividades principa.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0672250" y="3286150"/>
            <a:ext cx="2367600" cy="225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19613" y="3442088"/>
            <a:ext cx="2672875" cy="194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2024-09-04T17:11:20Z</dcterms:created>
  <dc:creator>PptxGenJS</dc:creator>
</cp:coreProperties>
</file>